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71" r:id="rId5"/>
    <p:sldId id="270" r:id="rId6"/>
    <p:sldId id="258" r:id="rId7"/>
    <p:sldId id="269" r:id="rId8"/>
    <p:sldId id="259" r:id="rId9"/>
    <p:sldId id="264" r:id="rId10"/>
    <p:sldId id="272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7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93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34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23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75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28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80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81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11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31F60-F741-42A5-BC6F-8B5DB82BFC0D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EC196-5059-4201-A8D5-0DBF3E10E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04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881" y="1122363"/>
            <a:ext cx="10865708" cy="2387600"/>
          </a:xfrm>
        </p:spPr>
        <p:txBody>
          <a:bodyPr>
            <a:normAutofit/>
          </a:bodyPr>
          <a:lstStyle/>
          <a:p>
            <a:r>
              <a:rPr lang="en-GB" dirty="0" smtClean="0"/>
              <a:t>Tanzanian Industry in the </a:t>
            </a:r>
            <a:br>
              <a:rPr lang="en-GB" dirty="0" smtClean="0"/>
            </a:br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decade of the 21</a:t>
            </a:r>
            <a:r>
              <a:rPr lang="en-GB" baseline="30000" dirty="0" smtClean="0"/>
              <a:t>st</a:t>
            </a:r>
            <a:r>
              <a:rPr lang="en-GB" dirty="0" smtClean="0"/>
              <a:t> Century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dirty="0" smtClean="0"/>
          </a:p>
          <a:p>
            <a:r>
              <a:rPr lang="en-GB" i="1" dirty="0" smtClean="0"/>
              <a:t>Agenda for a (short-term) CTI Strategic Refresh</a:t>
            </a:r>
            <a:endParaRPr lang="en-GB" i="1" dirty="0" smtClean="0"/>
          </a:p>
          <a:p>
            <a:endParaRPr lang="en-GB" i="1" dirty="0"/>
          </a:p>
          <a:p>
            <a:r>
              <a:rPr lang="en-GB" i="1" dirty="0" smtClean="0"/>
              <a:t>Facilitated by Aidan Eyakuze </a:t>
            </a:r>
          </a:p>
          <a:p>
            <a:r>
              <a:rPr lang="en-GB" i="1" dirty="0" smtClean="0"/>
              <a:t>(Executive Director, Twaweza East Africa)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9988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(today &amp; H1 2021)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340011"/>
              </p:ext>
            </p:extLst>
          </p:nvPr>
        </p:nvGraphicFramePr>
        <p:xfrm>
          <a:off x="838200" y="1825625"/>
          <a:ext cx="10515600" cy="386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0286"/>
                <a:gridCol w="86353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Brief paper/</a:t>
                      </a:r>
                      <a:r>
                        <a:rPr lang="en-US" baseline="0" dirty="0" smtClean="0"/>
                        <a:t>polemic: </a:t>
                      </a:r>
                      <a:r>
                        <a:rPr lang="en-US" dirty="0" smtClean="0"/>
                        <a:t>‘Tanzanian</a:t>
                      </a:r>
                      <a:r>
                        <a:rPr lang="en-US" baseline="0" dirty="0" smtClean="0"/>
                        <a:t> Industry in the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Decade of the 21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Century’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Relevance; bold input into FYDP III (risks, opportunities; growing regional market share of TZ industrial exports, consistency with government’s direction); clear asks</a:t>
                      </a:r>
                      <a:r>
                        <a:rPr lang="en-US" baseline="0" dirty="0" smtClean="0"/>
                        <a:t> for business climate reform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Audience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CTI members,</a:t>
                      </a:r>
                      <a:r>
                        <a:rPr lang="en-US" baseline="0" dirty="0" smtClean="0"/>
                        <a:t> senior government officials (</a:t>
                      </a:r>
                      <a:r>
                        <a:rPr lang="en-US" baseline="0" dirty="0" err="1" smtClean="0"/>
                        <a:t>Ikulu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MinFin</a:t>
                      </a:r>
                      <a:r>
                        <a:rPr lang="en-US" baseline="0" dirty="0" smtClean="0"/>
                        <a:t>, Trade, Transport); funders (WB)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Execution (2021)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Compelling paper/polemic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Commission update of Light Industry </a:t>
                      </a:r>
                      <a:r>
                        <a:rPr lang="en-US" baseline="0" dirty="0" err="1" smtClean="0"/>
                        <a:t>CoP</a:t>
                      </a:r>
                      <a:r>
                        <a:rPr lang="en-US" baseline="0" dirty="0" smtClean="0"/>
                        <a:t> analysis (funded by donor, WB)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Input into FYDP</a:t>
                      </a:r>
                      <a:r>
                        <a:rPr lang="en-US" baseline="0" dirty="0" smtClean="0"/>
                        <a:t> IV finalization process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Engage State House, Ministries, media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Engage CTI members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3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524" y="546656"/>
            <a:ext cx="10932458" cy="865281"/>
          </a:xfrm>
        </p:spPr>
        <p:txBody>
          <a:bodyPr/>
          <a:lstStyle/>
          <a:p>
            <a:pPr algn="ctr"/>
            <a:r>
              <a:rPr lang="en-GB" i="1" dirty="0" smtClean="0"/>
              <a:t>Structuring our thinking and conversation…</a:t>
            </a:r>
            <a:endParaRPr lang="en-GB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603750"/>
          <a:ext cx="10515600" cy="3749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First…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Then…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FUNCTION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FORM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SYSTEMIC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SYSTEMATIC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STRUCTURE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SYMPTOMS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WHY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HOW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IDEA </a:t>
                      </a:r>
                    </a:p>
                    <a:p>
                      <a:pPr algn="ctr"/>
                      <a:r>
                        <a:rPr lang="en-GB" sz="1800" dirty="0" smtClean="0"/>
                        <a:t>(OGP $10m, TWAWEZA $6m)</a:t>
                      </a:r>
                      <a:endParaRPr lang="en-GB" sz="3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RESOURCES</a:t>
                      </a:r>
                      <a:endParaRPr lang="en-GB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62536" y="5385372"/>
            <a:ext cx="10932458" cy="865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smtClean="0">
                <a:solidFill>
                  <a:srgbClr val="FF0000"/>
                </a:solidFill>
              </a:rPr>
              <a:t>‘Free your mind from the shackles of tradition’</a:t>
            </a:r>
            <a:endParaRPr lang="en-GB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524" y="694579"/>
            <a:ext cx="10932458" cy="865281"/>
          </a:xfrm>
        </p:spPr>
        <p:txBody>
          <a:bodyPr/>
          <a:lstStyle/>
          <a:p>
            <a:pPr algn="ctr"/>
            <a:r>
              <a:rPr lang="en-GB" i="1" dirty="0" smtClean="0"/>
              <a:t>Structuring our thinking and conversation…</a:t>
            </a:r>
            <a:endParaRPr lang="en-GB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805043"/>
              </p:ext>
            </p:extLst>
          </p:nvPr>
        </p:nvGraphicFramePr>
        <p:xfrm>
          <a:off x="838200" y="1603750"/>
          <a:ext cx="10515600" cy="3749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First…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Then…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FUNCTION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FORM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SYSTEMIC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SYSTEMATIC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STRUCTURE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SYMPTOMS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WHY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HOW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IDEA </a:t>
                      </a:r>
                    </a:p>
                    <a:p>
                      <a:pPr algn="ctr"/>
                      <a:r>
                        <a:rPr lang="en-GB" sz="1800" dirty="0" smtClean="0"/>
                        <a:t>(OGP $10m, TWAWEZA $6m)</a:t>
                      </a:r>
                      <a:endParaRPr lang="en-GB" sz="3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RESOURCES</a:t>
                      </a:r>
                      <a:endParaRPr lang="en-GB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62536" y="5385372"/>
            <a:ext cx="10932458" cy="865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smtClean="0">
                <a:solidFill>
                  <a:srgbClr val="FF0000"/>
                </a:solidFill>
              </a:rPr>
              <a:t>‘Free your mind from the shackles of tradition’</a:t>
            </a:r>
            <a:endParaRPr lang="en-GB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86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(today &amp; H1 2021)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946082"/>
              </p:ext>
            </p:extLst>
          </p:nvPr>
        </p:nvGraphicFramePr>
        <p:xfrm>
          <a:off x="838200" y="1825625"/>
          <a:ext cx="10515600" cy="386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0286"/>
                <a:gridCol w="86353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Brief paper/</a:t>
                      </a:r>
                      <a:r>
                        <a:rPr lang="en-US" baseline="0" dirty="0" smtClean="0"/>
                        <a:t>polemic: </a:t>
                      </a:r>
                      <a:r>
                        <a:rPr lang="en-US" dirty="0" smtClean="0"/>
                        <a:t>‘Tanzanian</a:t>
                      </a:r>
                      <a:r>
                        <a:rPr lang="en-US" baseline="0" dirty="0" smtClean="0"/>
                        <a:t> Industry in the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Decade of the 21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Century’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Relevance; bold input into FYDP III (risks, opportunities; growing regional market share of TZ industrial exports, consistency with government’s direction); clear asks</a:t>
                      </a:r>
                      <a:r>
                        <a:rPr lang="en-US" baseline="0" dirty="0" smtClean="0"/>
                        <a:t> for business climate reform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Audience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CTI members,</a:t>
                      </a:r>
                      <a:r>
                        <a:rPr lang="en-US" baseline="0" dirty="0" smtClean="0"/>
                        <a:t> senior government officials (</a:t>
                      </a:r>
                      <a:r>
                        <a:rPr lang="en-US" baseline="0" dirty="0" err="1" smtClean="0"/>
                        <a:t>Ikulu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MinFin</a:t>
                      </a:r>
                      <a:r>
                        <a:rPr lang="en-US" baseline="0" dirty="0" smtClean="0"/>
                        <a:t>, Trade, Transport); funders (WB)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Execution (2021)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Compelling paper/polemic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Commission update of Light Industry </a:t>
                      </a:r>
                      <a:r>
                        <a:rPr lang="en-US" baseline="0" dirty="0" err="1" smtClean="0"/>
                        <a:t>CoP</a:t>
                      </a:r>
                      <a:r>
                        <a:rPr lang="en-US" baseline="0" dirty="0" smtClean="0"/>
                        <a:t> analysis (funded by donor, WB)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Input into FYDP</a:t>
                      </a:r>
                      <a:r>
                        <a:rPr lang="en-US" baseline="0" dirty="0" smtClean="0"/>
                        <a:t> IV finalization process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Engage State House, Ministries, media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Engage CTI members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7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7EFB2C-5BD1-474A-A647-71EE53C0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3113"/>
          </a:xfrm>
        </p:spPr>
        <p:txBody>
          <a:bodyPr>
            <a:normAutofit fontScale="90000"/>
          </a:bodyPr>
          <a:lstStyle/>
          <a:p>
            <a:pPr algn="ctr"/>
            <a:r>
              <a:rPr lang="en-TZ" b="1" dirty="0">
                <a:solidFill>
                  <a:srgbClr val="FF0000"/>
                </a:solidFill>
              </a:rPr>
              <a:t>Microeconomic insights from TRA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1C3E72-FD4A-B840-8CE2-1A3F00131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76045"/>
            <a:ext cx="11141467" cy="5516830"/>
          </a:xfrm>
        </p:spPr>
        <p:txBody>
          <a:bodyPr>
            <a:normAutofit fontScale="92500" lnSpcReduction="20000"/>
          </a:bodyPr>
          <a:lstStyle/>
          <a:p>
            <a:endParaRPr lang="en-TZ" sz="2000" dirty="0"/>
          </a:p>
          <a:p>
            <a:r>
              <a:rPr lang="en-TZ" sz="2000" dirty="0"/>
              <a:t>Big picture: net dometic revenue grew by 11%, driven by large taxpayers who delivered 19% growth</a:t>
            </a:r>
          </a:p>
          <a:p>
            <a:r>
              <a:rPr lang="en-TZ" sz="2000" dirty="0"/>
              <a:t>Overall direct taxes grew 9% but flat PAYE (1%) and SDL (-2%) takings suggest flat formal wage &amp; employment growth. This is inconsistent with the administration’s claim that many factories have been built and thousands of jobs created.</a:t>
            </a:r>
          </a:p>
          <a:p>
            <a:r>
              <a:rPr lang="en-TZ" sz="2000" dirty="0"/>
              <a:t>Consumption taxes from TRA’s domestic revenue department which deals with individuals and SMEs. Here, overall excise tax revenue </a:t>
            </a:r>
            <a:r>
              <a:rPr lang="en-TZ" sz="2000" dirty="0">
                <a:solidFill>
                  <a:srgbClr val="FF0000"/>
                </a:solidFill>
              </a:rPr>
              <a:t>fell 15%,</a:t>
            </a:r>
            <a:r>
              <a:rPr lang="en-TZ" sz="2000" dirty="0"/>
              <a:t> VAT revenue </a:t>
            </a:r>
            <a:r>
              <a:rPr lang="en-TZ" sz="2000" dirty="0">
                <a:solidFill>
                  <a:srgbClr val="FF0000"/>
                </a:solidFill>
              </a:rPr>
              <a:t>fell 6%</a:t>
            </a:r>
            <a:r>
              <a:rPr lang="en-TZ" sz="2000" dirty="0"/>
              <a:t>. </a:t>
            </a:r>
          </a:p>
          <a:p>
            <a:r>
              <a:rPr lang="en-TZ" sz="2000" dirty="0"/>
              <a:t>N</a:t>
            </a:r>
            <a:r>
              <a:rPr lang="en-GB" sz="2000" dirty="0"/>
              <a:t>u</a:t>
            </a:r>
            <a:r>
              <a:rPr lang="en-TZ" sz="2000" dirty="0"/>
              <a:t>mbers are not dramatic, but direction of travel is troubling; 85 line items reviewed of which 50 are in the red (declines).</a:t>
            </a:r>
          </a:p>
          <a:p>
            <a:r>
              <a:rPr lang="en-TZ" sz="2000" dirty="0"/>
              <a:t>Consumers experience significant squeeze:</a:t>
            </a:r>
          </a:p>
          <a:p>
            <a:endParaRPr lang="en-TZ" sz="2000" dirty="0"/>
          </a:p>
          <a:p>
            <a:endParaRPr lang="en-TZ" sz="2000" dirty="0"/>
          </a:p>
          <a:p>
            <a:pPr marL="0" indent="0">
              <a:buNone/>
            </a:pPr>
            <a:endParaRPr lang="en-TZ" sz="2000" dirty="0"/>
          </a:p>
          <a:p>
            <a:pPr marL="0" indent="0">
              <a:buNone/>
            </a:pPr>
            <a:endParaRPr lang="en-TZ" sz="2000" dirty="0"/>
          </a:p>
          <a:p>
            <a:pPr marL="0" indent="0">
              <a:buNone/>
            </a:pPr>
            <a:r>
              <a:rPr lang="en-TZ" sz="2000" dirty="0"/>
              <a:t>Two listed consumer-facing firms are having it tough:</a:t>
            </a:r>
          </a:p>
          <a:p>
            <a:r>
              <a:rPr lang="en-TZ" sz="2000" dirty="0"/>
              <a:t>Tanzania Breweries reported 6% revenue decline and net profits down by 36% in its latest full year results </a:t>
            </a:r>
          </a:p>
          <a:p>
            <a:r>
              <a:rPr lang="en-TZ" sz="2000" dirty="0"/>
              <a:t>Vodacom issued a profit warning to investors last month, anticipating 25%+ profit shrinkage</a:t>
            </a:r>
          </a:p>
          <a:p>
            <a:endParaRPr lang="en-TZ" sz="2000" dirty="0"/>
          </a:p>
        </p:txBody>
      </p:sp>
      <p:graphicFrame>
        <p:nvGraphicFramePr>
          <p:cNvPr id="4" name="Table 9">
            <a:extLst>
              <a:ext uri="{FF2B5EF4-FFF2-40B4-BE49-F238E27FC236}">
                <a16:creationId xmlns:a16="http://schemas.microsoft.com/office/drawing/2014/main" xmlns="" id="{1C95AA5F-91B0-7044-9920-3B163297282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89573" y="3668435"/>
          <a:ext cx="10515597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xmlns="" val="389663303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xmlns="" val="406494652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xmlns="" val="1282404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TZ" sz="1600" i="1" dirty="0">
                          <a:solidFill>
                            <a:srgbClr val="FF0000"/>
                          </a:solidFill>
                        </a:rPr>
                        <a:t>Consumables decline:</a:t>
                      </a:r>
                    </a:p>
                    <a:p>
                      <a:pPr algn="ctr"/>
                      <a:endParaRPr lang="en-TZ" sz="1600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b="0" i="1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TZ" sz="1600" b="0" i="1" dirty="0">
                          <a:solidFill>
                            <a:srgbClr val="FF0000"/>
                          </a:solidFill>
                        </a:rPr>
                        <a:t>oap, cooking oil, flour, tea/coffee, bread, salt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1600" i="1" dirty="0">
                          <a:solidFill>
                            <a:srgbClr val="FF0000"/>
                          </a:solidFill>
                        </a:rPr>
                        <a:t>Durables decline:</a:t>
                      </a:r>
                    </a:p>
                    <a:p>
                      <a:pPr algn="ctr"/>
                      <a:endParaRPr lang="en-TZ" sz="1600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b="0" i="1" dirty="0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lang="en-TZ" sz="1600" b="0" i="1" dirty="0">
                          <a:solidFill>
                            <a:srgbClr val="FF0000"/>
                          </a:solidFill>
                        </a:rPr>
                        <a:t>lastics, cement, furniture, bicycles, paints, roofing materials, nails,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1600" i="1" dirty="0">
                          <a:solidFill>
                            <a:srgbClr val="FF0000"/>
                          </a:solidFill>
                        </a:rPr>
                        <a:t>Services (labour-intensive) decline:</a:t>
                      </a:r>
                    </a:p>
                    <a:p>
                      <a:pPr algn="ctr"/>
                      <a:endParaRPr lang="en-TZ" sz="1600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b="0" i="1" dirty="0">
                          <a:solidFill>
                            <a:srgbClr val="FF0000"/>
                          </a:solidFill>
                        </a:rPr>
                        <a:t>H</a:t>
                      </a:r>
                      <a:r>
                        <a:rPr lang="en-TZ" sz="1600" b="0" i="1" dirty="0">
                          <a:solidFill>
                            <a:srgbClr val="FF0000"/>
                          </a:solidFill>
                        </a:rPr>
                        <a:t>otel &amp; catering services, tour operators, fitness, hairdressing, couriers, secretarial services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462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74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380DD5-E342-3343-BC09-20401E0A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9274" cy="1325563"/>
          </a:xfrm>
        </p:spPr>
        <p:txBody>
          <a:bodyPr>
            <a:normAutofit/>
          </a:bodyPr>
          <a:lstStyle/>
          <a:p>
            <a:pPr algn="ctr"/>
            <a:r>
              <a:rPr lang="en-TZ" sz="4000" b="1" dirty="0"/>
              <a:t>T</a:t>
            </a:r>
            <a:r>
              <a:rPr lang="en-GB" sz="4000" b="1" dirty="0"/>
              <a:t>r</a:t>
            </a:r>
            <a:r>
              <a:rPr lang="en-TZ" sz="4000" b="1" dirty="0"/>
              <a:t>ends in Tanzanian citizens’ priorities </a:t>
            </a:r>
            <a:br>
              <a:rPr lang="en-TZ" sz="4000" b="1" dirty="0"/>
            </a:br>
            <a:r>
              <a:rPr lang="en-TZ" sz="2400" b="1" i="1" dirty="0"/>
              <a:t>(Source: Twaweza ‘Sauti za Wananchi’ mobile phone surveys, 2015, 2018)</a:t>
            </a:r>
            <a:endParaRPr lang="en-TZ" sz="4000" b="1" i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2DB95085-F4D7-E047-99D4-FEC7D23FF5B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977081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5184">
                  <a:extLst>
                    <a:ext uri="{9D8B030D-6E8A-4147-A177-3AD203B41FA5}">
                      <a16:colId xmlns:a16="http://schemas.microsoft.com/office/drawing/2014/main" xmlns="" val="2392465684"/>
                    </a:ext>
                  </a:extLst>
                </a:gridCol>
                <a:gridCol w="1736333">
                  <a:extLst>
                    <a:ext uri="{9D8B030D-6E8A-4147-A177-3AD203B41FA5}">
                      <a16:colId xmlns:a16="http://schemas.microsoft.com/office/drawing/2014/main" xmlns="" val="403522954"/>
                    </a:ext>
                  </a:extLst>
                </a:gridCol>
                <a:gridCol w="4705564">
                  <a:extLst>
                    <a:ext uri="{9D8B030D-6E8A-4147-A177-3AD203B41FA5}">
                      <a16:colId xmlns:a16="http://schemas.microsoft.com/office/drawing/2014/main" xmlns="" val="5889026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TZ" sz="2000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0575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Health services (59%)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Poverty/economic welfare (72-75%)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3811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Water (46%)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Health services (39%) – declined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874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Education (44%)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Food insecurity (31%) – up from 6th place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0533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Poverty/economic welfare (34%)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FF00"/>
                          </a:highlight>
                        </a:rPr>
                        <a:t>Unemployment (25%) – up from 7th place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3106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0000"/>
                          </a:highlight>
                        </a:rPr>
                        <a:t>Infrastructure (32%)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Z" sz="2000" dirty="0">
                          <a:highlight>
                            <a:srgbClr val="FF0000"/>
                          </a:highlight>
                        </a:rPr>
                        <a:t>Infrastructure (17%) - halved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575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Z" sz="2000" dirty="0"/>
                        <a:t>Corruption/governance (28%)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Z" sz="20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Z" sz="2000" dirty="0"/>
                        <a:t>Corruption/governance (14%) – halved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683825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30A1419-7B46-0A4A-B8E0-85CD1591BB9C}"/>
              </a:ext>
            </a:extLst>
          </p:cNvPr>
          <p:cNvSpPr txBox="1"/>
          <p:nvPr/>
        </p:nvSpPr>
        <p:spPr>
          <a:xfrm>
            <a:off x="838200" y="4798031"/>
            <a:ext cx="100832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TZ" b="1" dirty="0"/>
              <a:t>2015: 3 of the top 4 citizen priorities were about public services – health, water, education</a:t>
            </a:r>
          </a:p>
          <a:p>
            <a:pPr marL="342900" indent="-342900">
              <a:buFont typeface="+mj-lt"/>
              <a:buAutoNum type="arabicPeriod"/>
            </a:pPr>
            <a:endParaRPr lang="en-TZ" b="1" dirty="0"/>
          </a:p>
          <a:p>
            <a:pPr marL="342900" indent="-342900">
              <a:buFont typeface="+mj-lt"/>
              <a:buAutoNum type="arabicPeriod"/>
            </a:pPr>
            <a:r>
              <a:rPr lang="en-TZ" b="1" dirty="0"/>
              <a:t>In 2018, 3 of the top 4 priorities are about economy, food security and jobs.</a:t>
            </a:r>
          </a:p>
          <a:p>
            <a:pPr marL="342900" indent="-342900">
              <a:buFont typeface="+mj-lt"/>
              <a:buAutoNum type="arabicPeriod"/>
            </a:pPr>
            <a:endParaRPr lang="en-TZ" b="1" dirty="0"/>
          </a:p>
          <a:p>
            <a:pPr marL="342900" indent="-342900">
              <a:buFont typeface="+mj-lt"/>
              <a:buAutoNum type="arabicPeriod"/>
            </a:pPr>
            <a:r>
              <a:rPr lang="en-TZ" b="1" dirty="0"/>
              <a:t>Infrastructure (hardware) has remained in top 5, but with fewer citizens ‘votes’ in 2018</a:t>
            </a:r>
          </a:p>
        </p:txBody>
      </p:sp>
    </p:spTree>
    <p:extLst>
      <p:ext uri="{BB962C8B-B14F-4D97-AF65-F5344CB8AC3E}">
        <p14:creationId xmlns:p14="http://schemas.microsoft.com/office/powerpoint/2010/main" val="284857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Export competitiveness </a:t>
            </a:r>
            <a:br>
              <a:rPr lang="en-GB" dirty="0" smtClean="0"/>
            </a:br>
            <a:r>
              <a:rPr lang="en-GB" dirty="0"/>
              <a:t>(</a:t>
            </a:r>
            <a:r>
              <a:rPr lang="en-GB" dirty="0" smtClean="0"/>
              <a:t>Tanzania </a:t>
            </a:r>
            <a:r>
              <a:rPr lang="en-GB" dirty="0" smtClean="0"/>
              <a:t>in the Global </a:t>
            </a:r>
            <a:r>
              <a:rPr lang="en-GB" dirty="0" smtClean="0"/>
              <a:t>Economy)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852" y="1878227"/>
            <a:ext cx="6063520" cy="4184822"/>
          </a:xfrm>
        </p:spPr>
      </p:pic>
      <p:sp>
        <p:nvSpPr>
          <p:cNvPr id="11" name="Rectangle 10"/>
          <p:cNvSpPr/>
          <p:nvPr/>
        </p:nvSpPr>
        <p:spPr>
          <a:xfrm>
            <a:off x="7447005" y="2862648"/>
            <a:ext cx="593125" cy="221597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0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Export competitiveness </a:t>
            </a:r>
            <a:br>
              <a:rPr lang="en-GB" dirty="0" smtClean="0"/>
            </a:br>
            <a:r>
              <a:rPr lang="en-GB" dirty="0"/>
              <a:t>(</a:t>
            </a:r>
            <a:r>
              <a:rPr lang="en-GB" dirty="0" smtClean="0"/>
              <a:t>Tanzania </a:t>
            </a:r>
            <a:r>
              <a:rPr lang="en-GB" dirty="0" smtClean="0"/>
              <a:t>in the Global </a:t>
            </a:r>
            <a:r>
              <a:rPr lang="en-GB" dirty="0" smtClean="0"/>
              <a:t>Economy)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623" y="1690688"/>
            <a:ext cx="6219566" cy="4677161"/>
          </a:xfrm>
        </p:spPr>
      </p:pic>
    </p:spTree>
    <p:extLst>
      <p:ext uri="{BB962C8B-B14F-4D97-AF65-F5344CB8AC3E}">
        <p14:creationId xmlns:p14="http://schemas.microsoft.com/office/powerpoint/2010/main" val="330556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1403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Tanzania in the Global </a:t>
            </a:r>
            <a:r>
              <a:rPr lang="en-GB" dirty="0" smtClean="0"/>
              <a:t>Economy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smtClean="0"/>
              <a:t>Wooden chair production)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941" y="1589902"/>
            <a:ext cx="5668843" cy="5156887"/>
          </a:xfrm>
        </p:spPr>
      </p:pic>
    </p:spTree>
    <p:extLst>
      <p:ext uri="{BB962C8B-B14F-4D97-AF65-F5344CB8AC3E}">
        <p14:creationId xmlns:p14="http://schemas.microsoft.com/office/powerpoint/2010/main" val="324110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Industry in Tanzania’s Economy</a:t>
            </a:r>
            <a:br>
              <a:rPr lang="en-GB" dirty="0" smtClean="0"/>
            </a:br>
            <a:r>
              <a:rPr lang="en-GB" sz="3600" i="1" dirty="0" smtClean="0">
                <a:solidFill>
                  <a:srgbClr val="FF0000"/>
                </a:solidFill>
              </a:rPr>
              <a:t>(this is CTI’s Mission!)</a:t>
            </a:r>
            <a:endParaRPr lang="en-GB" i="1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Industrialization Strategy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659613"/>
            <a:ext cx="5157787" cy="3530049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FYDP II Targets for Industry by 2025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Double the sector’s growth rate : 6.5% </a:t>
            </a:r>
            <a:r>
              <a:rPr lang="en-GB" dirty="0" smtClean="0">
                <a:sym typeface="Wingdings" panose="05000000000000000000" pitchFamily="2" charset="2"/>
              </a:rPr>
              <a:t> 12%</a:t>
            </a:r>
          </a:p>
          <a:p>
            <a:pPr lvl="1"/>
            <a:r>
              <a:rPr lang="en-GB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2017: 8.2%</a:t>
            </a:r>
          </a:p>
          <a:p>
            <a:pPr lvl="1"/>
            <a:r>
              <a:rPr lang="en-GB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2018: 8.3%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Triple share of GDP: 5.2%  18% </a:t>
            </a:r>
          </a:p>
          <a:p>
            <a:pPr lvl="1"/>
            <a:r>
              <a:rPr lang="en-GB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2017: 8%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Increase exporting firms from 247 to 2,144 (10-fold)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Increase share of industrial employment from 3.1% to 13%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12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781</Words>
  <Application>Microsoft Office PowerPoint</Application>
  <PresentationFormat>Widescreen</PresentationFormat>
  <Paragraphs>129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Tanzanian Industry in the  3rd decade of the 21st Century</vt:lpstr>
      <vt:lpstr>Structuring our thinking and conversation…</vt:lpstr>
      <vt:lpstr>Approach (today &amp; H1 2021)</vt:lpstr>
      <vt:lpstr>Microeconomic insights from TRA data</vt:lpstr>
      <vt:lpstr>Trends in Tanzanian citizens’ priorities  (Source: Twaweza ‘Sauti za Wananchi’ mobile phone surveys, 2015, 2018)</vt:lpstr>
      <vt:lpstr>Export competitiveness  (Tanzania in the Global Economy)</vt:lpstr>
      <vt:lpstr>Export competitiveness  (Tanzania in the Global Economy)</vt:lpstr>
      <vt:lpstr>Tanzania in the Global Economy (Wooden chair production)</vt:lpstr>
      <vt:lpstr>Industry in Tanzania’s Economy (this is CTI’s Mission!)</vt:lpstr>
      <vt:lpstr>Approach (today &amp; H1 2021)</vt:lpstr>
      <vt:lpstr>Structuring our thinking and conversation…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Aidan Eyakuze</dc:creator>
  <cp:lastModifiedBy>Aidan Eyakuze</cp:lastModifiedBy>
  <cp:revision>35</cp:revision>
  <dcterms:created xsi:type="dcterms:W3CDTF">2019-09-26T04:46:26Z</dcterms:created>
  <dcterms:modified xsi:type="dcterms:W3CDTF">2020-12-04T11:04:14Z</dcterms:modified>
</cp:coreProperties>
</file>